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77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8" r:id="rId18"/>
    <p:sldId id="276" r:id="rId19"/>
    <p:sldId id="279" r:id="rId20"/>
    <p:sldId id="271" r:id="rId21"/>
    <p:sldId id="272" r:id="rId22"/>
    <p:sldId id="273" r:id="rId23"/>
    <p:sldId id="274" r:id="rId24"/>
    <p:sldId id="275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9B7B9-C804-456F-B67A-8E5ABE8DDD38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B7FC4-E386-4BEC-AE6F-52ECD79C0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89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B7FC4-E386-4BEC-AE6F-52ECD79C0CC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76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FFCFA-E096-481E-A839-24C76F8C0987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7F79C-80CA-402A-9C38-083652751A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FFCFA-E096-481E-A839-24C76F8C0987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7F79C-80CA-402A-9C38-083652751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FFCFA-E096-481E-A839-24C76F8C0987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7F79C-80CA-402A-9C38-083652751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FFCFA-E096-481E-A839-24C76F8C0987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7F79C-80CA-402A-9C38-083652751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FFCFA-E096-481E-A839-24C76F8C0987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7F79C-80CA-402A-9C38-083652751A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FFCFA-E096-481E-A839-24C76F8C0987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7F79C-80CA-402A-9C38-083652751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FFCFA-E096-481E-A839-24C76F8C0987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7F79C-80CA-402A-9C38-083652751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FFCFA-E096-481E-A839-24C76F8C0987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7F79C-80CA-402A-9C38-083652751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FFCFA-E096-481E-A839-24C76F8C0987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7F79C-80CA-402A-9C38-083652751A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FFCFA-E096-481E-A839-24C76F8C0987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7F79C-80CA-402A-9C38-083652751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FFCFA-E096-481E-A839-24C76F8C0987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7F79C-80CA-402A-9C38-083652751A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3FFCFA-E096-481E-A839-24C76F8C0987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A27F79C-80CA-402A-9C38-083652751AF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ysicsclassroom.com/mmedia/energy/ce.cf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VxEEn3w68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h2EdiZAvN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IwC1cKlaGo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1IJUNW7Kq4&amp;list=PLDD1DF2631B5A1EA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br>
              <a:rPr lang="en-US" dirty="0" smtClean="0"/>
            </a:br>
            <a:r>
              <a:rPr lang="en-US" dirty="0" smtClean="0"/>
              <a:t>Energy and its Conservation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2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11.2</a:t>
            </a:r>
            <a:br>
              <a:rPr lang="en-US" dirty="0" smtClean="0"/>
            </a:br>
            <a:r>
              <a:rPr lang="en-US" dirty="0" smtClean="0"/>
              <a:t>Conservation of 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1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Conservation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</a:t>
            </a:r>
            <a:r>
              <a:rPr lang="en-US" dirty="0" smtClean="0"/>
              <a:t>closed, isolated system</a:t>
            </a:r>
            <a:r>
              <a:rPr lang="en-US" dirty="0" smtClean="0"/>
              <a:t>, energy </a:t>
            </a:r>
            <a:r>
              <a:rPr lang="en-US" dirty="0" smtClean="0"/>
              <a:t>______________________________</a:t>
            </a:r>
            <a:r>
              <a:rPr lang="en-US" dirty="0"/>
              <a:t>_</a:t>
            </a:r>
            <a:endParaRPr lang="en-US" dirty="0" smtClean="0"/>
          </a:p>
          <a:p>
            <a:pPr lvl="1"/>
            <a:r>
              <a:rPr lang="en-US" dirty="0" smtClean="0"/>
              <a:t>Energy can </a:t>
            </a:r>
            <a:r>
              <a:rPr lang="en-US" dirty="0" smtClean="0"/>
              <a:t>_________________________ ___________________________</a:t>
            </a:r>
            <a:r>
              <a:rPr lang="en-US" dirty="0" smtClean="0"/>
              <a:t>, </a:t>
            </a:r>
            <a:r>
              <a:rPr lang="en-US" dirty="0" smtClean="0"/>
              <a:t>but the </a:t>
            </a:r>
            <a:r>
              <a:rPr lang="en-US" dirty="0" smtClean="0"/>
              <a:t>____________________</a:t>
            </a:r>
            <a:r>
              <a:rPr lang="en-US" dirty="0" smtClean="0"/>
              <a:t> </a:t>
            </a:r>
            <a:r>
              <a:rPr lang="en-US" dirty="0" smtClean="0"/>
              <a:t>of the system remains </a:t>
            </a:r>
            <a:r>
              <a:rPr lang="en-US" dirty="0" smtClean="0"/>
              <a:t>_________________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95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__________</a:t>
            </a:r>
            <a:r>
              <a:rPr lang="en-US" dirty="0" smtClean="0"/>
              <a:t> </a:t>
            </a:r>
            <a:r>
              <a:rPr lang="en-US" dirty="0" smtClean="0"/>
              <a:t>of the KE and GPE of a system.</a:t>
            </a:r>
          </a:p>
          <a:p>
            <a:pPr marL="402336" lvl="1" indent="0">
              <a:buNone/>
            </a:pPr>
            <a:endParaRPr lang="en-US" dirty="0" smtClean="0"/>
          </a:p>
          <a:p>
            <a:r>
              <a:rPr lang="en-US" dirty="0" smtClean="0"/>
              <a:t>Conservation of ME</a:t>
            </a:r>
          </a:p>
          <a:p>
            <a:pPr lvl="1"/>
            <a:r>
              <a:rPr lang="en-US" dirty="0" err="1" smtClean="0"/>
              <a:t>KE</a:t>
            </a:r>
            <a:r>
              <a:rPr lang="en-US" baseline="-25000" dirty="0" err="1" smtClean="0"/>
              <a:t>initial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PE</a:t>
            </a:r>
            <a:r>
              <a:rPr lang="en-US" baseline="-25000" dirty="0" err="1" smtClean="0"/>
              <a:t>initial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KE</a:t>
            </a:r>
            <a:r>
              <a:rPr lang="en-US" baseline="-25000" dirty="0" err="1" smtClean="0"/>
              <a:t>final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PE</a:t>
            </a:r>
            <a:r>
              <a:rPr lang="en-US" baseline="-25000" dirty="0" err="1" smtClean="0"/>
              <a:t>final</a:t>
            </a:r>
            <a:endParaRPr lang="en-US" baseline="-25000" dirty="0" smtClean="0"/>
          </a:p>
          <a:p>
            <a:pPr lvl="1"/>
            <a:r>
              <a:rPr lang="en-US" dirty="0" smtClean="0"/>
              <a:t>Holds as long as there are </a:t>
            </a:r>
            <a:r>
              <a:rPr lang="en-US" dirty="0" smtClean="0"/>
              <a:t>______________ _______________________</a:t>
            </a:r>
            <a:r>
              <a:rPr lang="en-US" dirty="0" smtClean="0"/>
              <a:t> </a:t>
            </a:r>
            <a:r>
              <a:rPr lang="en-US" dirty="0" smtClean="0"/>
              <a:t>in the system.</a:t>
            </a:r>
          </a:p>
          <a:p>
            <a:pPr lvl="2"/>
            <a:r>
              <a:rPr lang="en-US" dirty="0" smtClean="0"/>
              <a:t>EX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6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33377"/>
            <a:ext cx="7891463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507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http://www.physicsclassroom.com/mmedia/energy/ce.cfm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39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real-life ME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“Lost” due to:</a:t>
            </a:r>
          </a:p>
          <a:p>
            <a:pPr lvl="1"/>
            <a:r>
              <a:rPr lang="en-US" dirty="0" smtClean="0"/>
              <a:t>______________________</a:t>
            </a:r>
            <a:endParaRPr lang="en-US" dirty="0" smtClean="0"/>
          </a:p>
          <a:p>
            <a:pPr lvl="1"/>
            <a:r>
              <a:rPr lang="en-US" dirty="0" smtClean="0"/>
              <a:t>______________________</a:t>
            </a:r>
            <a:endParaRPr lang="en-US" dirty="0"/>
          </a:p>
          <a:p>
            <a:pPr lvl="1"/>
            <a:r>
              <a:rPr lang="en-US" dirty="0" smtClean="0"/>
              <a:t>______________________</a:t>
            </a:r>
            <a:endParaRPr lang="en-US" dirty="0" smtClean="0"/>
          </a:p>
          <a:p>
            <a:r>
              <a:rPr lang="en-US" dirty="0" smtClean="0"/>
              <a:t>Converted to:</a:t>
            </a:r>
          </a:p>
          <a:p>
            <a:pPr lvl="1"/>
            <a:r>
              <a:rPr lang="en-US" dirty="0" smtClean="0"/>
              <a:t>______________________</a:t>
            </a:r>
            <a:endParaRPr lang="en-US" dirty="0" smtClean="0"/>
          </a:p>
          <a:p>
            <a:pPr lvl="1"/>
            <a:r>
              <a:rPr lang="en-US" dirty="0" smtClean="0"/>
              <a:t>______________________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http://www.youtube.com/watch?v=BVxEEn3w688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22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large tree branch, with a mass of 22 kg and a height of 13.3 m above the ground, falls on a roof that is 6 m above the ground.</a:t>
            </a:r>
          </a:p>
          <a:p>
            <a:pPr lvl="1"/>
            <a:r>
              <a:rPr lang="en-US" dirty="0" smtClean="0"/>
              <a:t>Ignoring air resistance, find the KE of the branch when it reaches the roof.</a:t>
            </a:r>
          </a:p>
          <a:p>
            <a:pPr lvl="1"/>
            <a:r>
              <a:rPr lang="en-US" dirty="0" smtClean="0"/>
              <a:t>What is its speed when it reaches the roof?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7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6744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50 kg skier starts from rest at the top of a 30 m hill. If the velocity of the skier at the bottom of the hill is 20 m/s, how much energy was lost from </a:t>
            </a:r>
            <a:r>
              <a:rPr lang="en-US" smtClean="0"/>
              <a:t>skiing down the hill?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51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887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11.1 </a:t>
            </a:r>
            <a:br>
              <a:rPr lang="en-US" dirty="0" smtClean="0"/>
            </a:br>
            <a:r>
              <a:rPr lang="en-US" dirty="0" smtClean="0"/>
              <a:t>The Many Forms of 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1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 isolated system, </a:t>
            </a:r>
            <a:r>
              <a:rPr lang="en-US" dirty="0" smtClean="0"/>
              <a:t>_______________ __________________</a:t>
            </a:r>
            <a:r>
              <a:rPr lang="en-US" dirty="0" smtClean="0"/>
              <a:t> </a:t>
            </a:r>
            <a:r>
              <a:rPr lang="en-US" dirty="0" smtClean="0"/>
              <a:t>are conserved in a collision.</a:t>
            </a:r>
          </a:p>
          <a:p>
            <a:r>
              <a:rPr lang="en-US" dirty="0" smtClean="0"/>
              <a:t>However, energy may be </a:t>
            </a:r>
            <a:r>
              <a:rPr lang="en-US" dirty="0" smtClean="0"/>
              <a:t>____________ ____________________</a:t>
            </a:r>
            <a:r>
              <a:rPr lang="en-US" dirty="0" smtClean="0"/>
              <a:t> </a:t>
            </a:r>
            <a:r>
              <a:rPr lang="en-US" dirty="0" smtClean="0"/>
              <a:t>forms.</a:t>
            </a:r>
          </a:p>
          <a:p>
            <a:pPr marL="40233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9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1: KE increases after collision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form of energy in the system must have </a:t>
            </a:r>
            <a:r>
              <a:rPr lang="en-US" dirty="0" smtClean="0"/>
              <a:t>__________________</a:t>
            </a:r>
            <a:endParaRPr lang="en-US" dirty="0" smtClean="0"/>
          </a:p>
          <a:p>
            <a:pPr lvl="1"/>
            <a:r>
              <a:rPr lang="en-US" dirty="0" smtClean="0"/>
              <a:t>EX: a compressed spring is released converting PE to KE</a:t>
            </a:r>
          </a:p>
          <a:p>
            <a:pPr lvl="1"/>
            <a:r>
              <a:rPr lang="en-US" dirty="0" smtClean="0"/>
              <a:t>Super elastic or explosive collision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http://www.youtube.com/watch?v=Gh2EdiZAvNg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3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2: KE remains the same after collision.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between hard materials that can </a:t>
            </a:r>
            <a:r>
              <a:rPr lang="en-US" dirty="0" smtClean="0"/>
              <a:t>__________________</a:t>
            </a:r>
            <a:r>
              <a:rPr lang="en-US" dirty="0" smtClean="0"/>
              <a:t> </a:t>
            </a:r>
            <a:r>
              <a:rPr lang="en-US" dirty="0" smtClean="0"/>
              <a:t>of each other.</a:t>
            </a:r>
          </a:p>
          <a:p>
            <a:pPr lvl="1"/>
            <a:r>
              <a:rPr lang="en-US" dirty="0" smtClean="0"/>
              <a:t>EX: pool balls </a:t>
            </a:r>
          </a:p>
          <a:p>
            <a:pPr lvl="1"/>
            <a:r>
              <a:rPr lang="en-US" dirty="0" smtClean="0"/>
              <a:t>Elastic collision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http://www.youtube.com/watch?v=IIwC1cKlaGo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2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3: KE is decreased after collision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energy is converted to </a:t>
            </a:r>
            <a:r>
              <a:rPr lang="en-US" dirty="0" smtClean="0"/>
              <a:t>______________________________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Occurs between objects that can </a:t>
            </a:r>
            <a:r>
              <a:rPr lang="en-US" dirty="0" smtClean="0"/>
              <a:t>_______________________</a:t>
            </a:r>
            <a:r>
              <a:rPr lang="en-US" dirty="0" smtClean="0"/>
              <a:t> </a:t>
            </a:r>
            <a:r>
              <a:rPr lang="en-US" dirty="0" smtClean="0"/>
              <a:t>together.</a:t>
            </a:r>
          </a:p>
          <a:p>
            <a:pPr lvl="1"/>
            <a:r>
              <a:rPr lang="en-US" dirty="0" smtClean="0"/>
              <a:t>EX: Two cars crash and stick together</a:t>
            </a:r>
          </a:p>
          <a:p>
            <a:pPr lvl="1"/>
            <a:r>
              <a:rPr lang="en-US" dirty="0" smtClean="0"/>
              <a:t>Inelastic collision</a:t>
            </a:r>
          </a:p>
          <a:p>
            <a:pPr lvl="1"/>
            <a:r>
              <a:rPr lang="en-US" dirty="0" smtClean="0">
                <a:hlinkClick r:id="rId3"/>
              </a:rPr>
              <a:t>http://www.youtube.com/watch?v=e1IJUNW7Kq4&amp;list=PLDD1DF2631B5A1EAD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1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54.5 kg ice skater moving at 3.2 m/s collides with a 44.7 kg skater who is motionless. They slide together along the frictionless ice. </a:t>
            </a:r>
          </a:p>
          <a:p>
            <a:pPr lvl="1"/>
            <a:r>
              <a:rPr lang="en-US" dirty="0" smtClean="0"/>
              <a:t>What is their velocity after the collision? </a:t>
            </a:r>
          </a:p>
          <a:p>
            <a:pPr lvl="1"/>
            <a:r>
              <a:rPr lang="en-US" dirty="0" smtClean="0"/>
              <a:t>How much KE was lost in the collision?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9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24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Energy – the ability of an object to </a:t>
            </a:r>
            <a:r>
              <a:rPr lang="en-US" dirty="0" smtClean="0"/>
              <a:t>___________________</a:t>
            </a:r>
            <a:r>
              <a:rPr lang="en-US" dirty="0" smtClean="0"/>
              <a:t> </a:t>
            </a:r>
            <a:r>
              <a:rPr lang="en-US" dirty="0" smtClean="0"/>
              <a:t>in </a:t>
            </a:r>
            <a:r>
              <a:rPr lang="en-US" dirty="0" smtClean="0"/>
              <a:t>_________</a:t>
            </a:r>
            <a:r>
              <a:rPr lang="en-US" dirty="0" smtClean="0"/>
              <a:t> </a:t>
            </a:r>
            <a:r>
              <a:rPr lang="en-US" dirty="0" smtClean="0"/>
              <a:t>or the </a:t>
            </a:r>
            <a:r>
              <a:rPr lang="en-US" dirty="0" smtClean="0"/>
              <a:t>___________________</a:t>
            </a:r>
            <a:r>
              <a:rPr lang="en-US" dirty="0" smtClean="0"/>
              <a:t> </a:t>
            </a:r>
            <a:r>
              <a:rPr lang="en-US" dirty="0" smtClean="0"/>
              <a:t>around it</a:t>
            </a:r>
          </a:p>
          <a:p>
            <a:r>
              <a:rPr lang="en-US" dirty="0" smtClean="0"/>
              <a:t>Energy can be </a:t>
            </a:r>
            <a:r>
              <a:rPr lang="en-US" dirty="0" smtClean="0"/>
              <a:t>________________</a:t>
            </a:r>
            <a:r>
              <a:rPr lang="en-US" dirty="0" smtClean="0"/>
              <a:t> </a:t>
            </a:r>
            <a:r>
              <a:rPr lang="en-US" dirty="0" smtClean="0"/>
              <a:t>from one form to anther</a:t>
            </a:r>
          </a:p>
          <a:p>
            <a:r>
              <a:rPr lang="en-US" dirty="0" smtClean="0"/>
              <a:t>___________________</a:t>
            </a:r>
            <a:endParaRPr lang="en-US" dirty="0" smtClean="0">
              <a:latin typeface="Trebuchet MS"/>
            </a:endParaRPr>
          </a:p>
          <a:p>
            <a:pPr lvl="1"/>
            <a:r>
              <a:rPr lang="en-US" dirty="0" smtClean="0">
                <a:latin typeface="Trebuchet MS"/>
              </a:rPr>
              <a:t>+W: F and d are in </a:t>
            </a:r>
            <a:r>
              <a:rPr lang="en-US" dirty="0" smtClean="0">
                <a:latin typeface="Trebuchet MS"/>
              </a:rPr>
              <a:t>__________</a:t>
            </a:r>
            <a:r>
              <a:rPr lang="en-US" dirty="0" smtClean="0">
                <a:latin typeface="Trebuchet MS"/>
              </a:rPr>
              <a:t> </a:t>
            </a:r>
            <a:r>
              <a:rPr lang="en-US" dirty="0" smtClean="0">
                <a:latin typeface="Trebuchet MS"/>
              </a:rPr>
              <a:t>direction</a:t>
            </a:r>
          </a:p>
          <a:p>
            <a:pPr lvl="1"/>
            <a:r>
              <a:rPr lang="en-US" dirty="0" smtClean="0">
                <a:latin typeface="Trebuchet MS"/>
              </a:rPr>
              <a:t>-W: F and d are in </a:t>
            </a:r>
            <a:r>
              <a:rPr lang="en-US" dirty="0" smtClean="0">
                <a:latin typeface="Trebuchet MS"/>
              </a:rPr>
              <a:t>__________</a:t>
            </a:r>
            <a:r>
              <a:rPr lang="en-US" dirty="0" smtClean="0">
                <a:latin typeface="Trebuchet MS"/>
              </a:rPr>
              <a:t> directions</a:t>
            </a:r>
            <a:endParaRPr lang="en-US" dirty="0" smtClean="0">
              <a:latin typeface="Trebuchet MS"/>
            </a:endParaRPr>
          </a:p>
          <a:p>
            <a:r>
              <a:rPr lang="en-US" dirty="0" smtClean="0">
                <a:latin typeface="Trebuchet MS"/>
              </a:rPr>
              <a:t>____________________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73247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Rotational Kinetic Energy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order for something to start rotating, a </a:t>
                </a:r>
                <a:r>
                  <a:rPr lang="en-US" b="1" dirty="0" smtClean="0"/>
                  <a:t>force</a:t>
                </a:r>
                <a:r>
                  <a:rPr lang="en-US" dirty="0" smtClean="0"/>
                  <a:t> must be applied to it.</a:t>
                </a:r>
              </a:p>
              <a:p>
                <a:r>
                  <a:rPr lang="en-US" dirty="0" smtClean="0"/>
                  <a:t>Meaning, </a:t>
                </a:r>
                <a:r>
                  <a:rPr lang="en-US" b="1" dirty="0" smtClean="0"/>
                  <a:t>work</a:t>
                </a:r>
                <a:r>
                  <a:rPr lang="en-US" dirty="0" smtClean="0"/>
                  <a:t> is done on it and therefore it must have </a:t>
                </a:r>
                <a:r>
                  <a:rPr lang="en-US" b="1" dirty="0" smtClean="0"/>
                  <a:t>KE</a:t>
                </a:r>
                <a:r>
                  <a:rPr lang="en-US" dirty="0" smtClean="0"/>
                  <a:t>.</a:t>
                </a:r>
              </a:p>
              <a:p>
                <a:r>
                  <a:rPr lang="en-US" b="1" dirty="0" err="1" smtClean="0"/>
                  <a:t>KE</a:t>
                </a:r>
                <a:r>
                  <a:rPr lang="en-US" b="1" baseline="-25000" dirty="0" err="1" smtClean="0"/>
                  <a:t>rot</a:t>
                </a:r>
                <a:r>
                  <a:rPr lang="en-US" b="1" dirty="0" smtClean="0"/>
                  <a:t> = ½ I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𝝎</m:t>
                    </m:r>
                  </m:oMath>
                </a14:m>
                <a:r>
                  <a:rPr lang="en-US" b="1" baseline="30000" dirty="0" smtClean="0"/>
                  <a:t>2</a:t>
                </a:r>
              </a:p>
              <a:p>
                <a:r>
                  <a:rPr lang="en-US" dirty="0" smtClean="0"/>
                  <a:t>EX: Diver p.287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 r="-21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196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Gravitational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energy that is </a:t>
            </a:r>
            <a:r>
              <a:rPr lang="en-US" dirty="0" smtClean="0"/>
              <a:t>____________</a:t>
            </a:r>
            <a:r>
              <a:rPr lang="en-US" dirty="0" smtClean="0"/>
              <a:t> </a:t>
            </a:r>
            <a:r>
              <a:rPr lang="en-US" dirty="0" smtClean="0"/>
              <a:t>in an object as it moves </a:t>
            </a:r>
            <a:r>
              <a:rPr lang="en-US" dirty="0" smtClean="0"/>
              <a:t>_________________</a:t>
            </a:r>
            <a:r>
              <a:rPr lang="en-US" dirty="0" smtClean="0"/>
              <a:t> </a:t>
            </a:r>
            <a:r>
              <a:rPr lang="en-US" dirty="0" smtClean="0"/>
              <a:t>due to the force of gravity.</a:t>
            </a:r>
          </a:p>
          <a:p>
            <a:endParaRPr lang="en-US" b="1" dirty="0"/>
          </a:p>
          <a:p>
            <a:pPr marL="82296" indent="0">
              <a:buNone/>
            </a:pPr>
            <a:endParaRPr lang="en-US" b="1" dirty="0" smtClean="0"/>
          </a:p>
          <a:p>
            <a:r>
              <a:rPr lang="en-US" dirty="0" smtClean="0"/>
              <a:t>Reference level – the </a:t>
            </a:r>
            <a:r>
              <a:rPr lang="en-US" dirty="0" smtClean="0"/>
              <a:t>______________</a:t>
            </a:r>
            <a:r>
              <a:rPr lang="en-US" dirty="0" smtClean="0"/>
              <a:t> </a:t>
            </a:r>
            <a:r>
              <a:rPr lang="en-US" dirty="0" smtClean="0"/>
              <a:t>where </a:t>
            </a:r>
            <a:r>
              <a:rPr lang="en-US" dirty="0" smtClean="0"/>
              <a:t>_________________________ ____________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58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 </a:t>
            </a:r>
            <a:r>
              <a:rPr lang="en-US" dirty="0" err="1" smtClean="0"/>
              <a:t>vs</a:t>
            </a:r>
            <a:r>
              <a:rPr lang="en-US" dirty="0" smtClean="0"/>
              <a:t> 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30927"/>
            <a:ext cx="466725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079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lift a 7.3 kg bowling ball from the storage rack and hold it at your shoulder. The rack is 0.61 m above the ground and your shoulder is 1.12 m.  </a:t>
            </a:r>
          </a:p>
          <a:p>
            <a:pPr lvl="1"/>
            <a:r>
              <a:rPr lang="en-US" dirty="0" smtClean="0"/>
              <a:t>A) At your shoulder, what is the ball’s GPE relative to the floor?</a:t>
            </a:r>
          </a:p>
          <a:p>
            <a:pPr marL="40233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7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62000"/>
            <a:ext cx="7498080" cy="4800600"/>
          </a:xfrm>
        </p:spPr>
        <p:txBody>
          <a:bodyPr/>
          <a:lstStyle/>
          <a:p>
            <a:pPr lvl="1"/>
            <a:r>
              <a:rPr lang="en-US" dirty="0"/>
              <a:t>B) At your shoulder, what is the ball’s GPE relative to the rack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C) How much work was done by gravity as you lifted the ball?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786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potential energy that may be </a:t>
            </a:r>
            <a:r>
              <a:rPr lang="en-US" dirty="0" smtClean="0"/>
              <a:t>____________</a:t>
            </a:r>
            <a:r>
              <a:rPr lang="en-US" dirty="0" smtClean="0"/>
              <a:t> </a:t>
            </a:r>
            <a:r>
              <a:rPr lang="en-US" dirty="0" smtClean="0"/>
              <a:t>in an object as a result of a </a:t>
            </a:r>
            <a:r>
              <a:rPr lang="en-US" dirty="0" smtClean="0"/>
              <a:t>_________________________</a:t>
            </a:r>
            <a:endParaRPr lang="en-US" dirty="0" smtClean="0"/>
          </a:p>
          <a:p>
            <a:pPr lvl="1"/>
            <a:r>
              <a:rPr lang="en-US" dirty="0" smtClean="0"/>
              <a:t>EX: bow and arrow, rubber balls, trampolines, pole-vaults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38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467</TotalTime>
  <Words>609</Words>
  <Application>Microsoft Office PowerPoint</Application>
  <PresentationFormat>On-screen Show (4:3)</PresentationFormat>
  <Paragraphs>83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Chapter 11 Energy and its Conservation</vt:lpstr>
      <vt:lpstr>11.1  The Many Forms of Energy</vt:lpstr>
      <vt:lpstr>Review:</vt:lpstr>
      <vt:lpstr>Rotational Kinetic Energy</vt:lpstr>
      <vt:lpstr>Gravitational Potential Energy</vt:lpstr>
      <vt:lpstr>KE vs PE</vt:lpstr>
      <vt:lpstr>EX:</vt:lpstr>
      <vt:lpstr>PowerPoint Presentation</vt:lpstr>
      <vt:lpstr>Elastic Potential Energy</vt:lpstr>
      <vt:lpstr>11.2 Conservation of Energy</vt:lpstr>
      <vt:lpstr>Law of Conservation of Energy</vt:lpstr>
      <vt:lpstr>Mechanical Energy</vt:lpstr>
      <vt:lpstr>PowerPoint Presentation</vt:lpstr>
      <vt:lpstr>PowerPoint Presentation</vt:lpstr>
      <vt:lpstr>In real-life ME is…</vt:lpstr>
      <vt:lpstr>EX:</vt:lpstr>
      <vt:lpstr>PowerPoint Presentation</vt:lpstr>
      <vt:lpstr>EX:</vt:lpstr>
      <vt:lpstr>PowerPoint Presentation</vt:lpstr>
      <vt:lpstr>Collisions</vt:lpstr>
      <vt:lpstr>Case 1: KE increases after collision</vt:lpstr>
      <vt:lpstr>Case 2: KE remains the same after collision.</vt:lpstr>
      <vt:lpstr>Case 3: KE is decreased after collision</vt:lpstr>
      <vt:lpstr>EX: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Energy and its Conservation</dc:title>
  <dc:creator>Alissa Myers</dc:creator>
  <cp:lastModifiedBy>Alissa Myers</cp:lastModifiedBy>
  <cp:revision>30</cp:revision>
  <dcterms:created xsi:type="dcterms:W3CDTF">2013-03-27T12:58:51Z</dcterms:created>
  <dcterms:modified xsi:type="dcterms:W3CDTF">2016-04-28T17:28:00Z</dcterms:modified>
</cp:coreProperties>
</file>