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68" r:id="rId14"/>
    <p:sldId id="273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D08ACC5F-9FD9-460B-B0AC-EF71B30F8EF5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E77D7BB-9216-4DA7-A029-E6506FB2B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10:  Energy and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648200" cy="4144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60 kg runner has 1920 J of kinetic energy.  At what speed is she running?</a:t>
            </a:r>
            <a:endParaRPr lang="en-US" sz="4000" dirty="0"/>
          </a:p>
        </p:txBody>
      </p:sp>
      <p:pic>
        <p:nvPicPr>
          <p:cNvPr id="1026" name="Picture 2" descr="http://3.bp.blogspot.com/_DDUS0dnoTeA/Sj4SfbRx6GI/AAAAAAAAAs8/xugKZxKL27U/s400/female_runner_poster-p228338396927252082t5ta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67345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1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914400"/>
          </a:xfrm>
        </p:spPr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105 g hockey puck at rest on ice.  A player exerts a constant 4.5 N force over a distance of 0.15 m.  How much work does the player do on the puck?  What is the change in the puck’s energy? What is the final velocity of </a:t>
            </a:r>
            <a:r>
              <a:rPr lang="en-US" sz="3600" smtClean="0"/>
              <a:t>the puck?</a:t>
            </a:r>
            <a:endParaRPr lang="en-US" sz="3600" dirty="0"/>
          </a:p>
        </p:txBody>
      </p:sp>
      <p:pic>
        <p:nvPicPr>
          <p:cNvPr id="2050" name="Picture 2" descr="http://sharkspage.com/jpgs4/china_hoc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4048125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4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796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144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sailor pulls a boat 30 m along a dock using a rope that makes a 25 degree angle with the horizontal.  How much work does the sailor do on the boat if he exerts a force of 225 N on the rope?</a:t>
            </a:r>
            <a:endParaRPr lang="en-US" sz="3200" dirty="0"/>
          </a:p>
        </p:txBody>
      </p:sp>
      <p:pic>
        <p:nvPicPr>
          <p:cNvPr id="3074" name="Picture 2" descr="http://demo.weavertheme.com/mobile/files/bo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414337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1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94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Power – the </a:t>
            </a:r>
            <a:r>
              <a:rPr lang="en-US" sz="3200" dirty="0" smtClean="0"/>
              <a:t>__________</a:t>
            </a:r>
            <a:r>
              <a:rPr lang="en-US" sz="3200" dirty="0" smtClean="0"/>
              <a:t> </a:t>
            </a:r>
            <a:r>
              <a:rPr lang="en-US" sz="3200" dirty="0" smtClean="0"/>
              <a:t>of doing </a:t>
            </a:r>
            <a:r>
              <a:rPr lang="en-US" sz="3200" dirty="0" smtClean="0"/>
              <a:t>__________</a:t>
            </a:r>
            <a:endParaRPr lang="en-US" sz="3200" dirty="0" smtClean="0"/>
          </a:p>
          <a:p>
            <a:r>
              <a:rPr lang="en-US" sz="3200" dirty="0" smtClean="0"/>
              <a:t>Power takes into account </a:t>
            </a:r>
            <a:r>
              <a:rPr lang="en-US" sz="3200" dirty="0" smtClean="0"/>
              <a:t>how _____________ </a:t>
            </a:r>
            <a:r>
              <a:rPr lang="en-US" sz="3200" dirty="0" smtClean="0"/>
              <a:t>a certain amount of work is done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____________</a:t>
            </a:r>
            <a:r>
              <a:rPr lang="en-US" sz="3200" dirty="0" smtClean="0"/>
              <a:t> </a:t>
            </a:r>
            <a:r>
              <a:rPr lang="en-US" sz="3200" dirty="0" smtClean="0"/>
              <a:t>you can do a certain amount of work, </a:t>
            </a:r>
            <a:r>
              <a:rPr lang="en-US" sz="3200" dirty="0" smtClean="0"/>
              <a:t>the _______________________you </a:t>
            </a:r>
            <a:r>
              <a:rPr lang="en-US" sz="3200" dirty="0" smtClean="0"/>
              <a:t>have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053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Power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Units: 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EX:  You lift a glass of water to your mouth in 1 second, you are doing work at a rate of 1 watt (you have a power of 1 watt)</a:t>
            </a:r>
          </a:p>
          <a:p>
            <a:r>
              <a:rPr lang="en-US" sz="3200" dirty="0" smtClean="0"/>
              <a:t>A watt is small, so a </a:t>
            </a:r>
            <a:r>
              <a:rPr lang="en-US" sz="3200" dirty="0" smtClean="0"/>
              <a:t>______________________</a:t>
            </a:r>
            <a:r>
              <a:rPr lang="en-US" sz="3200" dirty="0" smtClean="0"/>
              <a:t> </a:t>
            </a:r>
            <a:r>
              <a:rPr lang="en-US" sz="3200" dirty="0" smtClean="0"/>
              <a:t>is more practical and more commonly used.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47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electric motor lifts an elevator 9 m in 15 s by exerting an upward force of 1.2x10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N.  What power does the motor produce in watts and kilowatts?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60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441882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Energy – the ability of an object to </a:t>
            </a:r>
            <a:r>
              <a:rPr lang="en-US" sz="3600" dirty="0" smtClean="0"/>
              <a:t>______________________</a:t>
            </a:r>
            <a:r>
              <a:rPr lang="en-US" sz="3600" dirty="0" smtClean="0"/>
              <a:t> </a:t>
            </a:r>
            <a:r>
              <a:rPr lang="en-US" sz="3600" dirty="0" smtClean="0"/>
              <a:t>in </a:t>
            </a:r>
            <a:r>
              <a:rPr lang="en-US" sz="3600" dirty="0" smtClean="0"/>
              <a:t>________</a:t>
            </a:r>
            <a:r>
              <a:rPr lang="en-US" sz="3600" dirty="0" smtClean="0"/>
              <a:t> </a:t>
            </a:r>
            <a:r>
              <a:rPr lang="en-US" sz="3600" dirty="0" smtClean="0"/>
              <a:t>or the </a:t>
            </a:r>
            <a:r>
              <a:rPr lang="en-US" sz="3600" dirty="0" smtClean="0"/>
              <a:t>____________________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098" name="Picture 2" descr="http://www.sansoleil.com/sun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14255"/>
            <a:ext cx="315190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2.bp.blogspot.com/-BzVnrRYKzE8/ThYMbPjpitI/AAAAAAAABGg/VWDwWjyrKug/s1600/roller_coa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69673"/>
            <a:ext cx="2210233" cy="33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348" y="3214255"/>
            <a:ext cx="27527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9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Energy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Kinetic Energy – energy </a:t>
            </a:r>
            <a:r>
              <a:rPr lang="en-US" sz="3600" dirty="0" smtClean="0"/>
              <a:t>associated with __________________________________.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en-US" sz="3600" baseline="30000" dirty="0" smtClean="0"/>
          </a:p>
          <a:p>
            <a:r>
              <a:rPr lang="en-US" sz="3600" dirty="0" smtClean="0"/>
              <a:t>This equation is a result of </a:t>
            </a:r>
            <a:r>
              <a:rPr lang="en-US" sz="3600" dirty="0" smtClean="0"/>
              <a:t>____________ ____________</a:t>
            </a:r>
            <a:r>
              <a:rPr lang="en-US" sz="3600" dirty="0" smtClean="0"/>
              <a:t> </a:t>
            </a:r>
            <a:r>
              <a:rPr lang="en-US" sz="3600" dirty="0" smtClean="0"/>
              <a:t>and the </a:t>
            </a:r>
            <a:r>
              <a:rPr lang="en-US" sz="3600" dirty="0" smtClean="0"/>
              <a:t>_______________ </a:t>
            </a:r>
            <a:r>
              <a:rPr lang="en-US" sz="3600" dirty="0" smtClean="0"/>
              <a:t>equations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27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 – the process of </a:t>
            </a:r>
            <a:r>
              <a:rPr lang="en-US" sz="3200" dirty="0" smtClean="0"/>
              <a:t>____________________</a:t>
            </a:r>
            <a:r>
              <a:rPr lang="en-US" sz="3200" dirty="0" smtClean="0"/>
              <a:t> </a:t>
            </a:r>
            <a:r>
              <a:rPr lang="en-US" sz="3200" dirty="0" smtClean="0"/>
              <a:t>of a system by exerting a </a:t>
            </a:r>
            <a:r>
              <a:rPr lang="en-US" sz="3200" dirty="0" smtClean="0"/>
              <a:t>_________________ ___________________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EX: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840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Work – Energy Theorem </a:t>
            </a:r>
            <a:r>
              <a:rPr lang="en-US" sz="2800" dirty="0" smtClean="0"/>
              <a:t>– </a:t>
            </a:r>
            <a:r>
              <a:rPr lang="en-US" sz="2800" dirty="0" smtClean="0"/>
              <a:t>____________ done on a system ______________ to the _________________ ______________________________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dirty="0" smtClean="0"/>
              <a:t>NOTE:  The work-energy </a:t>
            </a:r>
            <a:r>
              <a:rPr lang="en-US" sz="2800" dirty="0" err="1" smtClean="0"/>
              <a:t>thm</a:t>
            </a:r>
            <a:r>
              <a:rPr lang="en-US" sz="2800" dirty="0" smtClean="0"/>
              <a:t> only holds when the </a:t>
            </a:r>
            <a:r>
              <a:rPr lang="en-US" sz="2800" dirty="0" smtClean="0"/>
              <a:t>____________________</a:t>
            </a:r>
            <a:r>
              <a:rPr lang="en-US" sz="2800" dirty="0" smtClean="0"/>
              <a:t> </a:t>
            </a:r>
            <a:r>
              <a:rPr lang="en-US" sz="2800" dirty="0" smtClean="0"/>
              <a:t>on a system is taken into account.</a:t>
            </a:r>
          </a:p>
          <a:p>
            <a:r>
              <a:rPr lang="en-US" sz="2800" dirty="0" smtClean="0"/>
              <a:t>+W:  </a:t>
            </a:r>
          </a:p>
          <a:p>
            <a:r>
              <a:rPr lang="en-US" sz="2800" dirty="0" smtClean="0"/>
              <a:t>-W: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79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Each in terms of the Work – Energy Theorem: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Pushing a box so that it accelerates across the floor</a:t>
            </a:r>
          </a:p>
          <a:p>
            <a:r>
              <a:rPr lang="en-US" sz="3200" dirty="0" smtClean="0"/>
              <a:t>Pushing against a wall</a:t>
            </a:r>
          </a:p>
          <a:p>
            <a:r>
              <a:rPr lang="en-US" sz="3200" dirty="0" smtClean="0"/>
              <a:t>Pushing at a constant speed</a:t>
            </a:r>
          </a:p>
          <a:p>
            <a:r>
              <a:rPr lang="en-US" sz="3200" dirty="0" smtClean="0"/>
              <a:t>Lifting at a constant speed</a:t>
            </a:r>
          </a:p>
          <a:p>
            <a:r>
              <a:rPr lang="en-US" sz="3200" dirty="0" smtClean="0"/>
              <a:t>A book in free fall</a:t>
            </a:r>
          </a:p>
        </p:txBody>
      </p:sp>
    </p:spTree>
    <p:extLst>
      <p:ext uri="{BB962C8B-B14F-4D97-AF65-F5344CB8AC3E}">
        <p14:creationId xmlns:p14="http://schemas.microsoft.com/office/powerpoint/2010/main" val="34013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Only the </a:t>
            </a:r>
            <a:r>
              <a:rPr lang="en-US" sz="4000" dirty="0" smtClean="0"/>
              <a:t>_________</a:t>
            </a:r>
            <a:r>
              <a:rPr lang="en-US" sz="4000" dirty="0" smtClean="0"/>
              <a:t> or ____________ ________________ </a:t>
            </a:r>
            <a:r>
              <a:rPr lang="en-US" sz="4000" dirty="0" smtClean="0"/>
              <a:t>that is in the </a:t>
            </a:r>
            <a:r>
              <a:rPr lang="en-US" sz="4000" u="sng" dirty="0" smtClean="0"/>
              <a:t>____________________</a:t>
            </a:r>
            <a:r>
              <a:rPr lang="en-US" sz="4000" dirty="0" smtClean="0"/>
              <a:t>as </a:t>
            </a:r>
            <a:r>
              <a:rPr lang="en-US" sz="4000" dirty="0" smtClean="0"/>
              <a:t>the </a:t>
            </a:r>
            <a:r>
              <a:rPr lang="en-US" sz="4000" dirty="0" smtClean="0"/>
              <a:t>________________ does __________ _________ </a:t>
            </a:r>
            <a:r>
              <a:rPr lang="en-US" sz="4000" dirty="0" smtClean="0"/>
              <a:t>on the object</a:t>
            </a:r>
          </a:p>
          <a:p>
            <a:r>
              <a:rPr lang="en-US" sz="4000" dirty="0" smtClean="0"/>
              <a:t>Ɵ represents the angle between the </a:t>
            </a:r>
            <a:r>
              <a:rPr lang="en-US" sz="4000" dirty="0" smtClean="0"/>
              <a:t>__________</a:t>
            </a:r>
            <a:r>
              <a:rPr lang="en-US" sz="4000" dirty="0" smtClean="0"/>
              <a:t> </a:t>
            </a:r>
            <a:r>
              <a:rPr lang="en-US" sz="4000" dirty="0" smtClean="0"/>
              <a:t>and the </a:t>
            </a:r>
            <a:r>
              <a:rPr lang="en-US" sz="4000" dirty="0" smtClean="0"/>
              <a:t>______________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46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724400" cy="551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Force is in the same direction as displacement: 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2.  Force is at an angle to the displacement – only the </a:t>
            </a:r>
            <a:r>
              <a:rPr lang="en-US" sz="2800" dirty="0" smtClean="0"/>
              <a:t>________________________</a:t>
            </a:r>
            <a:r>
              <a:rPr lang="en-US" sz="2800" dirty="0" smtClean="0"/>
              <a:t>of </a:t>
            </a:r>
            <a:r>
              <a:rPr lang="en-US" sz="2800" dirty="0" smtClean="0"/>
              <a:t>the force does work: 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3.  Force is </a:t>
            </a:r>
            <a:r>
              <a:rPr lang="en-US" sz="2800" dirty="0" smtClean="0"/>
              <a:t>___________</a:t>
            </a:r>
            <a:r>
              <a:rPr lang="en-US" sz="2800" dirty="0" smtClean="0"/>
              <a:t>to </a:t>
            </a:r>
            <a:r>
              <a:rPr lang="en-US" sz="2800" dirty="0" smtClean="0"/>
              <a:t>the displacement:  </a:t>
            </a:r>
          </a:p>
          <a:p>
            <a:endParaRPr lang="en-US" dirty="0"/>
          </a:p>
        </p:txBody>
      </p:sp>
      <p:pic>
        <p:nvPicPr>
          <p:cNvPr id="5122" name="Picture 2" descr="http://image.shutterstock.com/display_pic_with_logo/51142/51142,1286370786,2/stock-photo-man-push-white-box-isolated-d-image-624453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1"/>
            <a:ext cx="2762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dreamstime.com/the-3d-person-puppet-a-pulling-heavy-box-thumb43164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800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physicsclassroom.com/Class/energy/u5l1a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723533"/>
            <a:ext cx="3200400" cy="213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Units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Unit for work and energy:  </a:t>
            </a:r>
          </a:p>
          <a:p>
            <a:r>
              <a:rPr lang="en-US" sz="3200" dirty="0" smtClean="0"/>
              <a:t>Joule – how much work it takes to move 1 Newton a distance of 1 meter.</a:t>
            </a:r>
          </a:p>
          <a:p>
            <a:r>
              <a:rPr lang="en-US" sz="3200" dirty="0" smtClean="0"/>
              <a:t>EX:  It takes 1 Joule of work to move an apple 1 meter.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50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343</TotalTime>
  <Words>481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Macro</vt:lpstr>
      <vt:lpstr>Chapter 10:  Energy and Work</vt:lpstr>
      <vt:lpstr>Energy</vt:lpstr>
      <vt:lpstr>Energy</vt:lpstr>
      <vt:lpstr>Work</vt:lpstr>
      <vt:lpstr>Work</vt:lpstr>
      <vt:lpstr>Explain Each in terms of the Work – Energy Theorem:</vt:lpstr>
      <vt:lpstr>Work</vt:lpstr>
      <vt:lpstr>PowerPoint Presentation</vt:lpstr>
      <vt:lpstr>Units</vt:lpstr>
      <vt:lpstr>EX:</vt:lpstr>
      <vt:lpstr>EX:</vt:lpstr>
      <vt:lpstr>PowerPoint Presentation</vt:lpstr>
      <vt:lpstr>EX:</vt:lpstr>
      <vt:lpstr>PowerPoint Presentation</vt:lpstr>
      <vt:lpstr>Power</vt:lpstr>
      <vt:lpstr>Power</vt:lpstr>
      <vt:lpstr>EX: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 Energy and Work</dc:title>
  <dc:creator>Alissa Myers</dc:creator>
  <cp:lastModifiedBy>Alissa Myers</cp:lastModifiedBy>
  <cp:revision>25</cp:revision>
  <dcterms:created xsi:type="dcterms:W3CDTF">2012-04-24T15:00:03Z</dcterms:created>
  <dcterms:modified xsi:type="dcterms:W3CDTF">2016-04-12T14:22:22Z</dcterms:modified>
</cp:coreProperties>
</file>