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88" r:id="rId2"/>
    <p:sldId id="256" r:id="rId3"/>
    <p:sldId id="257" r:id="rId4"/>
    <p:sldId id="28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90" r:id="rId23"/>
    <p:sldId id="291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6422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527489-43EC-41AB-B82B-A2010CD2BF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3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2446E3-D1C6-4064-B788-29D49B3628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D6A99A-8FA3-4C3C-8B96-9C8C5178A6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587809-1B8A-487B-B40A-CF61D376066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6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F4DBF6-E6CD-4AC2-A868-6549C4521E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610FBC-077E-40FB-9867-1019E6F831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D4882C-9884-4487-828D-B51DC548317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4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F1CD89-FE27-4C00-96BB-A2B9DF35B8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0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63AC96-7E22-4ED8-9FAA-BE93D4BC09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9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366411-FE5B-4C6A-B05C-0AFADD3F5D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BCF23C-72BF-4EAC-A45B-7D4C6D7315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5BC0427B-F913-403A-9B48-F96C83020AD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00B0F0"/>
                </a:solidFill>
              </a:rPr>
              <a:t>10.2 </a:t>
            </a:r>
            <a:br>
              <a:rPr lang="en-US" sz="6600" dirty="0" smtClean="0">
                <a:solidFill>
                  <a:srgbClr val="00B0F0"/>
                </a:solidFill>
              </a:rPr>
            </a:br>
            <a:r>
              <a:rPr lang="en-US" sz="6600" dirty="0" smtClean="0">
                <a:solidFill>
                  <a:srgbClr val="00B0F0"/>
                </a:solidFill>
              </a:rPr>
              <a:t>Machines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8013"/>
            <a:ext cx="7772400" cy="11461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92D050"/>
                </a:solidFill>
              </a:rPr>
              <a:t>Compound Machine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576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B0F0"/>
                </a:solidFill>
              </a:rPr>
              <a:t>A machine consisting of </a:t>
            </a:r>
            <a:r>
              <a:rPr lang="en-US" dirty="0" smtClean="0">
                <a:solidFill>
                  <a:srgbClr val="00B0F0"/>
                </a:solidFill>
              </a:rPr>
              <a:t>_______________ ____________________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linked in such a way that </a:t>
            </a:r>
            <a:r>
              <a:rPr lang="en-US" dirty="0" smtClean="0">
                <a:solidFill>
                  <a:srgbClr val="00B0F0"/>
                </a:solidFill>
              </a:rPr>
              <a:t>the ________________________ __________________________________.</a:t>
            </a:r>
            <a:endParaRPr lang="en-US" dirty="0">
              <a:solidFill>
                <a:srgbClr val="00B0F0"/>
              </a:solidFill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B050"/>
                </a:solidFill>
              </a:rPr>
              <a:t>EX:  Bike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70C0"/>
                </a:solidFill>
              </a:rPr>
              <a:t>MA/IMA of a compound machine is the </a:t>
            </a:r>
            <a:r>
              <a:rPr lang="en-US" dirty="0" smtClean="0">
                <a:solidFill>
                  <a:srgbClr val="0070C0"/>
                </a:solidFill>
              </a:rPr>
              <a:t>_______________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of the MAs/IMAs of the simple machines.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CC99"/>
                </a:solidFill>
                <a:cs typeface="Times New Roman" pitchFamily="16" charset="0"/>
              </a:rPr>
              <a:t>Lever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 pitchFamily="16" charset="0"/>
              </a:rPr>
              <a:t>A lever is a stiff rod that rotates around a </a:t>
            </a:r>
            <a:r>
              <a:rPr lang="en-US" dirty="0" smtClean="0">
                <a:solidFill>
                  <a:srgbClr val="FF0066"/>
                </a:solidFill>
                <a:cs typeface="Times New Roman" pitchFamily="16" charset="0"/>
              </a:rPr>
              <a:t>__________________</a:t>
            </a:r>
            <a:r>
              <a:rPr lang="en-US" dirty="0" smtClean="0">
                <a:cs typeface="Times New Roman" pitchFamily="16" charset="0"/>
              </a:rPr>
              <a:t>. </a:t>
            </a:r>
            <a:endParaRPr lang="en-US" dirty="0">
              <a:cs typeface="Times New Roman" pitchFamily="16" charset="0"/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 pitchFamily="16" charset="0"/>
              </a:rPr>
              <a:t>Depending on where the pivot point is located, a lever </a:t>
            </a:r>
            <a:r>
              <a:rPr lang="en-US" dirty="0" smtClean="0">
                <a:cs typeface="Times New Roman" pitchFamily="16" charset="0"/>
              </a:rPr>
              <a:t>can either change </a:t>
            </a:r>
            <a:r>
              <a:rPr lang="en-US" dirty="0">
                <a:cs typeface="Times New Roman" pitchFamily="16" charset="0"/>
              </a:rPr>
              <a:t>the </a:t>
            </a:r>
            <a:r>
              <a:rPr lang="en-US" dirty="0" smtClean="0">
                <a:solidFill>
                  <a:srgbClr val="FF0066"/>
                </a:solidFill>
                <a:cs typeface="Times New Roman" pitchFamily="16" charset="0"/>
              </a:rPr>
              <a:t>______________ ________________ </a:t>
            </a:r>
            <a:r>
              <a:rPr lang="en-US" dirty="0" smtClean="0">
                <a:cs typeface="Times New Roman" pitchFamily="16" charset="0"/>
              </a:rPr>
              <a:t>or </a:t>
            </a:r>
            <a:r>
              <a:rPr lang="en-US" dirty="0">
                <a:cs typeface="Times New Roman" pitchFamily="16" charset="0"/>
              </a:rPr>
              <a:t>the </a:t>
            </a:r>
            <a:r>
              <a:rPr lang="en-US" dirty="0" smtClean="0">
                <a:solidFill>
                  <a:srgbClr val="FF0066"/>
                </a:solidFill>
                <a:cs typeface="Times New Roman" pitchFamily="16" charset="0"/>
              </a:rPr>
              <a:t>________________</a:t>
            </a:r>
            <a:r>
              <a:rPr lang="en-US" dirty="0" smtClean="0">
                <a:solidFill>
                  <a:srgbClr val="FF0066"/>
                </a:solidFill>
                <a:cs typeface="Times New Roman" pitchFamily="16" charset="0"/>
              </a:rPr>
              <a:t> </a:t>
            </a:r>
            <a:r>
              <a:rPr lang="en-US" dirty="0">
                <a:cs typeface="Times New Roman" pitchFamily="16" charset="0"/>
              </a:rPr>
              <a:t>over which the force is applied.</a:t>
            </a:r>
            <a:br>
              <a:rPr lang="en-US" dirty="0">
                <a:cs typeface="Times New Roman" pitchFamily="16" charset="0"/>
              </a:rPr>
            </a:br>
            <a:endParaRPr lang="en-US" dirty="0"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cs typeface="Times New Roman" pitchFamily="16" charset="0"/>
              </a:rPr>
              <a:t>1</a:t>
            </a:r>
            <a:r>
              <a:rPr lang="en-US" baseline="30000">
                <a:cs typeface="Times New Roman" pitchFamily="16" charset="0"/>
              </a:rPr>
              <a:t>st </a:t>
            </a:r>
            <a:r>
              <a:rPr lang="en-US">
                <a:cs typeface="Times New Roman" pitchFamily="16" charset="0"/>
              </a:rPr>
              <a:t>Class lever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143250" y="23574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37719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67163" y="27432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27559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6921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395446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4368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1939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cs typeface="Times New Roman" pitchFamily="16" charset="0"/>
              </a:rPr>
              <a:t>2</a:t>
            </a:r>
            <a:r>
              <a:rPr lang="en-US" baseline="30000">
                <a:cs typeface="Times New Roman" pitchFamily="16" charset="0"/>
              </a:rPr>
              <a:t>nd</a:t>
            </a:r>
            <a:r>
              <a:rPr lang="en-US">
                <a:cs typeface="Times New Roman" pitchFamily="16" charset="0"/>
              </a:rPr>
              <a:t> Class lever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724275" y="28956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724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865313" y="27543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38639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0"/>
            <a:ext cx="21939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4572000" cy="990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cs typeface="Times New Roman" pitchFamily="16" charset="0"/>
              </a:rPr>
              <a:t>3</a:t>
            </a:r>
            <a:r>
              <a:rPr lang="en-US" baseline="30000">
                <a:cs typeface="Times New Roman" pitchFamily="16" charset="0"/>
              </a:rPr>
              <a:t>rd </a:t>
            </a:r>
            <a:r>
              <a:rPr lang="en-US">
                <a:cs typeface="Times New Roman" pitchFamily="16" charset="0"/>
              </a:rPr>
              <a:t>Class Lever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643313" y="28956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4038600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1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43250" y="31099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62484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921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511651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32004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408363" y="23479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1939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7240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9933FF"/>
                </a:solidFill>
                <a:cs typeface="Times New Roman" pitchFamily="16" charset="0"/>
              </a:rPr>
              <a:t>Inclined Plane</a:t>
            </a:r>
            <a:br>
              <a:rPr lang="en-US" b="1">
                <a:solidFill>
                  <a:srgbClr val="9933FF"/>
                </a:solidFill>
                <a:cs typeface="Times New Roman" pitchFamily="16" charset="0"/>
              </a:rPr>
            </a:br>
            <a:endParaRPr lang="en-US" b="1">
              <a:solidFill>
                <a:srgbClr val="9933FF"/>
              </a:solidFill>
              <a:cs typeface="Times New Roman" pitchFamily="16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581400"/>
            <a:ext cx="8382000" cy="41148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cs typeface="Times New Roman" pitchFamily="16" charset="0"/>
              </a:rPr>
              <a:t>An inclined </a:t>
            </a:r>
            <a:r>
              <a:rPr lang="en-US" dirty="0">
                <a:cs typeface="Times New Roman" pitchFamily="16" charset="0"/>
              </a:rPr>
              <a:t>plane is a </a:t>
            </a:r>
            <a:r>
              <a:rPr lang="en-US" dirty="0" smtClean="0">
                <a:cs typeface="Times New Roman" pitchFamily="16" charset="0"/>
              </a:rPr>
              <a:t>____________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 smtClean="0">
                <a:cs typeface="Times New Roman" pitchFamily="16" charset="0"/>
              </a:rPr>
              <a:t>used to </a:t>
            </a:r>
            <a:r>
              <a:rPr lang="en-US" dirty="0" smtClean="0">
                <a:cs typeface="Times New Roman" pitchFamily="16" charset="0"/>
              </a:rPr>
              <a:t>______________________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 smtClean="0">
                <a:cs typeface="Times New Roman" pitchFamily="16" charset="0"/>
              </a:rPr>
              <a:t>an object up/down. </a:t>
            </a:r>
          </a:p>
          <a:p>
            <a:pPr marL="341313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 pitchFamily="16" charset="0"/>
            </a:endParaRPr>
          </a:p>
          <a:p>
            <a:pPr marL="0" indent="0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 pitchFamily="16" charset="0"/>
              </a:rPr>
              <a:t/>
            </a:r>
            <a:br>
              <a:rPr lang="en-US" dirty="0">
                <a:cs typeface="Times New Roman" pitchFamily="16" charset="0"/>
              </a:rPr>
            </a:br>
            <a:endParaRPr lang="en-US" dirty="0">
              <a:cs typeface="Times New Roman" pitchFamily="16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2819400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4" r="7446"/>
          <a:stretch>
            <a:fillRect/>
          </a:stretch>
        </p:blipFill>
        <p:spPr bwMode="auto">
          <a:xfrm>
            <a:off x="4724400" y="1143000"/>
            <a:ext cx="3962400" cy="250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24294" r="744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7240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66FF66"/>
                </a:solidFill>
                <a:cs typeface="Times New Roman" pitchFamily="16" charset="0"/>
              </a:rPr>
              <a:t>Screw</a:t>
            </a:r>
            <a:br>
              <a:rPr lang="en-US" b="1">
                <a:solidFill>
                  <a:srgbClr val="66FF66"/>
                </a:solidFill>
                <a:cs typeface="Times New Roman" pitchFamily="16" charset="0"/>
              </a:rPr>
            </a:br>
            <a:endParaRPr lang="en-US" b="1">
              <a:solidFill>
                <a:srgbClr val="66FF66"/>
              </a:solidFill>
              <a:cs typeface="Times New Roman" pitchFamily="16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305800" cy="411480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cs typeface="Times New Roman" pitchFamily="16" charset="0"/>
              </a:rPr>
              <a:t>An </a:t>
            </a:r>
            <a:r>
              <a:rPr lang="en-US" dirty="0" smtClean="0">
                <a:cs typeface="Times New Roman" pitchFamily="16" charset="0"/>
              </a:rPr>
              <a:t>_______________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>
                <a:cs typeface="Times New Roman" pitchFamily="16" charset="0"/>
              </a:rPr>
              <a:t>wrapped to form a spiral </a:t>
            </a:r>
          </a:p>
          <a:p>
            <a:pPr marL="341313" indent="-341313">
              <a:buClr>
                <a:srgbClr val="CCCC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CCCCFF"/>
                </a:solidFill>
                <a:cs typeface="Times New Roman" pitchFamily="16" charset="0"/>
              </a:rPr>
              <a:t> </a:t>
            </a:r>
            <a:r>
              <a:rPr lang="en-US" dirty="0">
                <a:cs typeface="Times New Roman" pitchFamily="16" charset="0"/>
              </a:rPr>
              <a:t>It reduces </a:t>
            </a:r>
            <a:r>
              <a:rPr lang="en-US" dirty="0" smtClean="0">
                <a:cs typeface="Times New Roman" pitchFamily="16" charset="0"/>
              </a:rPr>
              <a:t>_______________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>
                <a:cs typeface="Times New Roman" pitchFamily="16" charset="0"/>
              </a:rPr>
              <a:t>by increasing </a:t>
            </a:r>
            <a:r>
              <a:rPr lang="en-US" dirty="0" smtClean="0">
                <a:cs typeface="Times New Roman" pitchFamily="16" charset="0"/>
              </a:rPr>
              <a:t>_____________________</a:t>
            </a:r>
            <a:r>
              <a:rPr lang="en-US" dirty="0" smtClean="0">
                <a:cs typeface="Times New Roman" pitchFamily="16" charset="0"/>
              </a:rPr>
              <a:t>.</a:t>
            </a:r>
            <a:endParaRPr lang="en-US" dirty="0">
              <a:cs typeface="Times New Roman" pitchFamily="16" charset="0"/>
            </a:endParaRP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 pitchFamily="16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486025" y="242252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5606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CC99"/>
                </a:solidFill>
                <a:cs typeface="Times New Roman" pitchFamily="16" charset="0"/>
              </a:rPr>
              <a:t>Wedge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572000" cy="49164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 pitchFamily="16" charset="0"/>
              </a:rPr>
              <a:t>A wedge converts motion in </a:t>
            </a:r>
            <a:r>
              <a:rPr lang="en-US" dirty="0" smtClean="0">
                <a:cs typeface="Times New Roman" pitchFamily="16" charset="0"/>
              </a:rPr>
              <a:t>__________ ______________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>
                <a:cs typeface="Times New Roman" pitchFamily="16" charset="0"/>
              </a:rPr>
              <a:t>into a splitting motion that acts at </a:t>
            </a:r>
            <a:r>
              <a:rPr lang="en-US" dirty="0" smtClean="0">
                <a:cs typeface="Times New Roman" pitchFamily="16" charset="0"/>
              </a:rPr>
              <a:t>_________ ____________ </a:t>
            </a:r>
            <a:r>
              <a:rPr lang="en-US" dirty="0">
                <a:cs typeface="Times New Roman" pitchFamily="16" charset="0"/>
              </a:rPr>
              <a:t>to the blade.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800"/>
            <a:ext cx="1905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3366FF"/>
                </a:solidFill>
                <a:cs typeface="Times New Roman" pitchFamily="16" charset="0"/>
              </a:rPr>
              <a:t>Pulley System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400800" cy="48768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cs typeface="Times New Roman" pitchFamily="16" charset="0"/>
              </a:rPr>
              <a:t>A single pulley simply </a:t>
            </a:r>
            <a:r>
              <a:rPr lang="en-US" sz="2800" dirty="0" smtClean="0">
                <a:cs typeface="Times New Roman" pitchFamily="16" charset="0"/>
              </a:rPr>
              <a:t>______________ ______________________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>
                <a:cs typeface="Times New Roman" pitchFamily="16" charset="0"/>
              </a:rPr>
              <a:t>of a force. 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cs typeface="Times New Roman" pitchFamily="16" charset="0"/>
              </a:rPr>
              <a:t>When </a:t>
            </a:r>
            <a:r>
              <a:rPr lang="en-US" sz="2800" dirty="0" smtClean="0">
                <a:cs typeface="Times New Roman" pitchFamily="16" charset="0"/>
              </a:rPr>
              <a:t>_________________</a:t>
            </a:r>
            <a:r>
              <a:rPr lang="en-US" sz="2800" dirty="0" smtClean="0">
                <a:cs typeface="Times New Roman" pitchFamily="16" charset="0"/>
              </a:rPr>
              <a:t>pulleys </a:t>
            </a:r>
            <a:r>
              <a:rPr lang="en-US" sz="2800" dirty="0">
                <a:cs typeface="Times New Roman" pitchFamily="16" charset="0"/>
              </a:rPr>
              <a:t>are connected together, they permit a heavy load to be lifted with </a:t>
            </a:r>
            <a:r>
              <a:rPr lang="en-US" sz="2800" dirty="0" smtClean="0">
                <a:cs typeface="Times New Roman" pitchFamily="16" charset="0"/>
              </a:rPr>
              <a:t>_________________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smtClean="0">
                <a:cs typeface="Times New Roman" pitchFamily="16" charset="0"/>
              </a:rPr>
              <a:t>by </a:t>
            </a:r>
            <a:r>
              <a:rPr lang="en-US" sz="2800" dirty="0" smtClean="0">
                <a:cs typeface="Times New Roman" pitchFamily="16" charset="0"/>
              </a:rPr>
              <a:t>_____________ ____________________</a:t>
            </a:r>
            <a:r>
              <a:rPr lang="en-US" sz="2800" dirty="0" smtClean="0">
                <a:cs typeface="Times New Roman" pitchFamily="16" charset="0"/>
              </a:rPr>
              <a:t>. </a:t>
            </a:r>
            <a:endParaRPr lang="en-US" sz="2800" dirty="0">
              <a:cs typeface="Times New Roman" pitchFamily="16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cs typeface="Times New Roman" pitchFamily="16" charset="0"/>
              </a:rPr>
              <a:t>The </a:t>
            </a:r>
            <a:r>
              <a:rPr lang="en-US" sz="2800" dirty="0" smtClean="0">
                <a:cs typeface="Times New Roman" pitchFamily="16" charset="0"/>
              </a:rPr>
              <a:t>__________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>
                <a:cs typeface="Times New Roman" pitchFamily="16" charset="0"/>
              </a:rPr>
              <a:t>of a pulley system is approximately equal to </a:t>
            </a:r>
            <a:r>
              <a:rPr lang="en-US" sz="2800" dirty="0" smtClean="0">
                <a:cs typeface="Times New Roman" pitchFamily="16" charset="0"/>
              </a:rPr>
              <a:t>the __________ ________________________________. </a:t>
            </a:r>
            <a:r>
              <a:rPr lang="en-US" sz="2800" dirty="0">
                <a:cs typeface="Times New Roman" pitchFamily="16" charset="0"/>
              </a:rPr>
              <a:t/>
            </a:r>
            <a:br>
              <a:rPr lang="en-US" sz="2800" dirty="0">
                <a:cs typeface="Times New Roman" pitchFamily="16" charset="0"/>
              </a:rPr>
            </a:br>
            <a:r>
              <a:rPr lang="en-US" sz="2800" dirty="0">
                <a:cs typeface="Times New Roman" pitchFamily="16" charset="0"/>
              </a:rPr>
              <a:t/>
            </a:r>
            <a:br>
              <a:rPr lang="en-US" sz="2800" dirty="0">
                <a:cs typeface="Times New Roman" pitchFamily="16" charset="0"/>
              </a:rPr>
            </a:br>
            <a:endParaRPr lang="en-US" sz="2800" dirty="0">
              <a:cs typeface="Times New Roman" pitchFamily="16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57200"/>
            <a:ext cx="287813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2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u="sng" dirty="0">
                <a:solidFill>
                  <a:srgbClr val="00CC99"/>
                </a:solidFill>
                <a:cs typeface="Times New Roman" pitchFamily="16" charset="0"/>
              </a:rPr>
              <a:t>Machine</a:t>
            </a:r>
            <a:r>
              <a:rPr lang="en-US" sz="3600" b="1" dirty="0">
                <a:solidFill>
                  <a:srgbClr val="00CC99"/>
                </a:solidFill>
                <a:cs typeface="Times New Roman" pitchFamily="16" charset="0"/>
              </a:rPr>
              <a:t>: a tool used to </a:t>
            </a:r>
            <a:r>
              <a:rPr lang="en-US" sz="3600" b="1" dirty="0" smtClean="0">
                <a:solidFill>
                  <a:srgbClr val="00CC99"/>
                </a:solidFill>
                <a:cs typeface="Times New Roman" pitchFamily="16" charset="0"/>
              </a:rPr>
              <a:t>________________</a:t>
            </a:r>
            <a:r>
              <a:rPr lang="en-US" sz="3600" b="1" dirty="0" smtClean="0">
                <a:solidFill>
                  <a:srgbClr val="00CC99"/>
                </a:solidFill>
                <a:cs typeface="Times New Roman" pitchFamily="16" charset="0"/>
              </a:rPr>
              <a:t>.</a:t>
            </a:r>
            <a:r>
              <a:rPr lang="en-US" dirty="0" smtClean="0">
                <a:cs typeface="Times New Roman" pitchFamily="16" charset="0"/>
              </a:rPr>
              <a:t> </a:t>
            </a:r>
            <a:endParaRPr lang="en-US" dirty="0">
              <a:cs typeface="Times New Roman" pitchFamily="16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638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cs typeface="Times New Roman" pitchFamily="16" charset="0"/>
              </a:rPr>
              <a:t> </a:t>
            </a:r>
          </a:p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cs typeface="Times New Roman" pitchFamily="16" charset="0"/>
              </a:rPr>
              <a:t>Machines make work easier to do by providing some trade-off between the </a:t>
            </a:r>
            <a:r>
              <a:rPr lang="en-US" sz="2800" dirty="0" smtClean="0">
                <a:solidFill>
                  <a:srgbClr val="FF0066"/>
                </a:solidFill>
                <a:cs typeface="Times New Roman" pitchFamily="16" charset="0"/>
              </a:rPr>
              <a:t>____________________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>
                <a:cs typeface="Times New Roman" pitchFamily="16" charset="0"/>
              </a:rPr>
              <a:t>and the </a:t>
            </a:r>
            <a:r>
              <a:rPr lang="en-US" sz="2800" dirty="0" smtClean="0">
                <a:solidFill>
                  <a:srgbClr val="FF0066"/>
                </a:solidFill>
                <a:cs typeface="Times New Roman" pitchFamily="16" charset="0"/>
              </a:rPr>
              <a:t>_____________ _______________________________________</a:t>
            </a:r>
            <a:r>
              <a:rPr lang="en-US" sz="2800" dirty="0" smtClean="0">
                <a:cs typeface="Times New Roman" pitchFamily="16" charset="0"/>
              </a:rPr>
              <a:t>.</a:t>
            </a:r>
            <a:endParaRPr lang="en-US" sz="2800" dirty="0" smtClean="0">
              <a:cs typeface="Times New Roman" pitchFamily="16" charset="0"/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cs typeface="Times New Roman" pitchFamily="16" charset="0"/>
              </a:rPr>
              <a:t>They change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FF0066"/>
                </a:solidFill>
              </a:rPr>
              <a:t>size</a:t>
            </a:r>
            <a:r>
              <a:rPr lang="en-US" sz="2400" dirty="0"/>
              <a:t> or the </a:t>
            </a:r>
            <a:r>
              <a:rPr lang="en-US" sz="2400" b="1" dirty="0">
                <a:solidFill>
                  <a:srgbClr val="FF0066"/>
                </a:solidFill>
              </a:rPr>
              <a:t>direction</a:t>
            </a:r>
            <a:r>
              <a:rPr lang="en-US" sz="2400" dirty="0"/>
              <a:t> of the applied force</a:t>
            </a:r>
            <a:r>
              <a:rPr lang="en-US" sz="2400" dirty="0" smtClean="0"/>
              <a:t>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EX: Bottle opener</a:t>
            </a:r>
            <a:endParaRPr lang="en-US" sz="2400" dirty="0"/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62400"/>
            <a:ext cx="2533650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cs typeface="Times New Roman" pitchFamily="16" charset="0"/>
              </a:rPr>
              <a:t>Wheel and axle</a:t>
            </a:r>
            <a:br>
              <a:rPr lang="en-US" dirty="0">
                <a:cs typeface="Times New Roman" pitchFamily="16" charset="0"/>
              </a:rPr>
            </a:br>
            <a:endParaRPr lang="en-US" dirty="0">
              <a:cs typeface="Times New Roman" pitchFamily="16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14525"/>
            <a:ext cx="4197927" cy="41148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cs typeface="Times New Roman" pitchFamily="16" charset="0"/>
              </a:rPr>
              <a:t>A </a:t>
            </a:r>
            <a:r>
              <a:rPr lang="en-US" sz="2800" dirty="0">
                <a:cs typeface="Times New Roman" pitchFamily="16" charset="0"/>
              </a:rPr>
              <a:t>wheel with a rod, called an axle, through its center </a:t>
            </a:r>
            <a:r>
              <a:rPr lang="en-US" sz="2800" dirty="0" smtClean="0">
                <a:cs typeface="Times New Roman" pitchFamily="16" charset="0"/>
              </a:rPr>
              <a:t> that lifts </a:t>
            </a:r>
            <a:r>
              <a:rPr lang="en-US" sz="2800" dirty="0">
                <a:cs typeface="Times New Roman" pitchFamily="16" charset="0"/>
              </a:rPr>
              <a:t>or moves loads.</a:t>
            </a:r>
            <a:r>
              <a:rPr lang="en-US" sz="2800" dirty="0" smtClean="0">
                <a:cs typeface="Times New Roman" pitchFamily="16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>
                <a:cs typeface="Times New Roman" pitchFamily="16" charset="0"/>
              </a:rPr>
              <a:t/>
            </a:r>
            <a:br>
              <a:rPr lang="en-US" sz="3600" dirty="0">
                <a:cs typeface="Times New Roman" pitchFamily="16" charset="0"/>
              </a:rPr>
            </a:br>
            <a:endParaRPr lang="en-US" sz="3600" dirty="0">
              <a:cs typeface="Times New Roman" pitchFamily="16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14600" y="27432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90963" y="27479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890963" y="27479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6" name="Picture 2" descr="http://www.buzzle.com/img/articleImages/271899-3617-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2057400"/>
            <a:ext cx="24765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341313"/>
            <a:ext cx="7772400" cy="5862637"/>
          </a:xfrm>
          <a:ln/>
        </p:spPr>
        <p:txBody>
          <a:bodyPr anchor="t"/>
          <a:lstStyle/>
          <a:p>
            <a:pPr marL="341313" indent="-341313" algn="l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EX:  The rear wheel on your bike has a radius of 35.6 cm and has a gear with a radius of 4 cm.  When the chain is pulled with a force of 155 N, the wheel rim moves 14 cm.  The efficiency of this part of the bike is 95%.  </a:t>
            </a:r>
          </a:p>
          <a:p>
            <a:pPr marL="341313" indent="-341313" algn="l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a)  What is the IMA of the wheel and gear?</a:t>
            </a:r>
          </a:p>
          <a:p>
            <a:pPr marL="341313" indent="-341313" algn="l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b)  What is the MA of the wheel and gear?</a:t>
            </a:r>
          </a:p>
          <a:p>
            <a:pPr marL="341313" indent="-341313" algn="l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c)  What is the resistance force?</a:t>
            </a:r>
          </a:p>
          <a:p>
            <a:pPr marL="341313" indent="-341313" algn="l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d)  How far was the chain pulled to move the rim 14 cm?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390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2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699FF"/>
                </a:solidFill>
              </a:rPr>
              <a:t>Terms and Equations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9144000" cy="708342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rgbClr val="9966FF"/>
                </a:solidFill>
              </a:rPr>
              <a:t> Effort Force</a:t>
            </a:r>
            <a:r>
              <a:rPr lang="en-US" dirty="0">
                <a:solidFill>
                  <a:srgbClr val="9966FF"/>
                </a:solidFill>
              </a:rPr>
              <a:t> (F</a:t>
            </a:r>
            <a:r>
              <a:rPr lang="en-US" baseline="-16000" dirty="0">
                <a:solidFill>
                  <a:srgbClr val="9966FF"/>
                </a:solidFill>
              </a:rPr>
              <a:t>E</a:t>
            </a:r>
            <a:r>
              <a:rPr lang="en-US" dirty="0" smtClean="0">
                <a:solidFill>
                  <a:srgbClr val="9966FF"/>
                </a:solidFill>
              </a:rPr>
              <a:t>)</a:t>
            </a:r>
            <a:r>
              <a:rPr lang="en-US" dirty="0" smtClean="0"/>
              <a:t>:</a:t>
            </a:r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rgbClr val="9966FF"/>
                </a:solidFill>
              </a:rPr>
              <a:t>Effort Distance </a:t>
            </a:r>
            <a:r>
              <a:rPr lang="en-US" dirty="0" smtClean="0">
                <a:solidFill>
                  <a:srgbClr val="9966FF"/>
                </a:solidFill>
              </a:rPr>
              <a:t>(D</a:t>
            </a:r>
            <a:r>
              <a:rPr lang="en-US" baseline="-16000" dirty="0" smtClean="0">
                <a:solidFill>
                  <a:srgbClr val="9966FF"/>
                </a:solidFill>
              </a:rPr>
              <a:t>E</a:t>
            </a:r>
            <a:r>
              <a:rPr lang="en-US" dirty="0" smtClean="0">
                <a:solidFill>
                  <a:srgbClr val="9966FF"/>
                </a:solidFill>
              </a:rPr>
              <a:t>)</a:t>
            </a:r>
            <a:r>
              <a:rPr lang="en-US" dirty="0" smtClean="0"/>
              <a:t>:</a:t>
            </a:r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rgbClr val="9966FF"/>
                </a:solidFill>
              </a:rPr>
              <a:t>Work Input</a:t>
            </a:r>
            <a:r>
              <a:rPr lang="en-US" dirty="0">
                <a:solidFill>
                  <a:srgbClr val="9966FF"/>
                </a:solidFill>
              </a:rPr>
              <a:t> (W</a:t>
            </a:r>
            <a:r>
              <a:rPr lang="en-US" baseline="-16000" dirty="0">
                <a:solidFill>
                  <a:srgbClr val="9966FF"/>
                </a:solidFill>
              </a:rPr>
              <a:t>I</a:t>
            </a:r>
            <a:r>
              <a:rPr lang="en-US" dirty="0">
                <a:solidFill>
                  <a:srgbClr val="9966FF"/>
                </a:solidFill>
              </a:rPr>
              <a:t>)</a:t>
            </a:r>
            <a:r>
              <a:rPr lang="en-US" dirty="0"/>
              <a:t> – work done on a </a:t>
            </a:r>
            <a:r>
              <a:rPr lang="en-US" dirty="0" smtClean="0"/>
              <a:t>machine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		</a:t>
            </a:r>
            <a:endParaRPr lang="en-US" baseline="-30000" dirty="0">
              <a:solidFill>
                <a:srgbClr val="6699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0813" cy="4113213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rgbClr val="9966FF"/>
                </a:solidFill>
              </a:rPr>
              <a:t>Resistance Force</a:t>
            </a:r>
            <a:r>
              <a:rPr lang="en-US" dirty="0">
                <a:solidFill>
                  <a:srgbClr val="9966FF"/>
                </a:solidFill>
              </a:rPr>
              <a:t> (F</a:t>
            </a:r>
            <a:r>
              <a:rPr lang="en-US" baseline="-16000" dirty="0">
                <a:solidFill>
                  <a:srgbClr val="9966FF"/>
                </a:solidFill>
              </a:rPr>
              <a:t>R</a:t>
            </a:r>
            <a:r>
              <a:rPr lang="en-US" dirty="0">
                <a:solidFill>
                  <a:srgbClr val="9966FF"/>
                </a:solidFill>
              </a:rPr>
              <a:t>)</a:t>
            </a:r>
            <a:r>
              <a:rPr lang="en-US" dirty="0"/>
              <a:t>:</a:t>
            </a:r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rgbClr val="9966FF"/>
                </a:solidFill>
              </a:rPr>
              <a:t>Resistance Distance</a:t>
            </a:r>
            <a:r>
              <a:rPr lang="en-US" dirty="0">
                <a:solidFill>
                  <a:srgbClr val="9966FF"/>
                </a:solidFill>
              </a:rPr>
              <a:t> (D</a:t>
            </a:r>
            <a:r>
              <a:rPr lang="en-US" baseline="-16000" dirty="0">
                <a:solidFill>
                  <a:srgbClr val="9966FF"/>
                </a:solidFill>
              </a:rPr>
              <a:t>R</a:t>
            </a:r>
            <a:r>
              <a:rPr lang="en-US" dirty="0">
                <a:solidFill>
                  <a:srgbClr val="9966FF"/>
                </a:solidFill>
              </a:rPr>
              <a:t>)</a:t>
            </a:r>
            <a:r>
              <a:rPr lang="en-US" dirty="0"/>
              <a:t>:</a:t>
            </a:r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lnSpc>
                <a:spcPct val="90000"/>
              </a:lnSpc>
              <a:buClr>
                <a:srgbClr val="99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lnSpc>
                <a:spcPct val="90000"/>
              </a:lnSpc>
              <a:buClr>
                <a:srgbClr val="9966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rgbClr val="9966FF"/>
                </a:solidFill>
              </a:rPr>
              <a:t>Work Output</a:t>
            </a:r>
            <a:r>
              <a:rPr lang="en-US" dirty="0">
                <a:solidFill>
                  <a:srgbClr val="9966FF"/>
                </a:solidFill>
              </a:rPr>
              <a:t> (W</a:t>
            </a:r>
            <a:r>
              <a:rPr lang="en-US" baseline="-16000" dirty="0">
                <a:solidFill>
                  <a:srgbClr val="9966FF"/>
                </a:solidFill>
              </a:rPr>
              <a:t>O</a:t>
            </a:r>
            <a:r>
              <a:rPr lang="en-US" dirty="0">
                <a:solidFill>
                  <a:srgbClr val="9966FF"/>
                </a:solidFill>
              </a:rPr>
              <a:t>)</a:t>
            </a:r>
            <a:r>
              <a:rPr lang="en-US" dirty="0"/>
              <a:t> – work done by a machine</a:t>
            </a:r>
            <a:br>
              <a:rPr lang="en-US" dirty="0"/>
            </a:br>
            <a:r>
              <a:rPr lang="en-US" dirty="0"/>
              <a:t> 			</a:t>
            </a:r>
            <a:endParaRPr lang="en-US" baseline="-30000" dirty="0">
              <a:solidFill>
                <a:srgbClr val="6699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7772400" cy="7635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9933FF"/>
                </a:solidFill>
              </a:rPr>
              <a:t>Machines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319713"/>
          </a:xfrm>
          <a:ln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CC99"/>
                </a:solidFill>
              </a:rPr>
              <a:t>Machines can </a:t>
            </a:r>
            <a:r>
              <a:rPr lang="en-US" sz="2800" dirty="0" smtClean="0">
                <a:solidFill>
                  <a:srgbClr val="00CC99"/>
                </a:solidFill>
              </a:rPr>
              <a:t>_______________________</a:t>
            </a:r>
            <a:r>
              <a:rPr lang="en-US" sz="2800" dirty="0" smtClean="0">
                <a:solidFill>
                  <a:srgbClr val="00CC99"/>
                </a:solidFill>
              </a:rPr>
              <a:t>.</a:t>
            </a:r>
            <a:endParaRPr lang="en-US" sz="2800" dirty="0" smtClean="0">
              <a:solidFill>
                <a:srgbClr val="00CC99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CC99"/>
                </a:solidFill>
              </a:rPr>
              <a:t>Machines </a:t>
            </a:r>
            <a:r>
              <a:rPr lang="en-US" sz="2800" dirty="0" smtClean="0">
                <a:solidFill>
                  <a:srgbClr val="00CC99"/>
                </a:solidFill>
              </a:rPr>
              <a:t>do not _____________________.</a:t>
            </a:r>
            <a:endParaRPr lang="en-US" sz="2800" dirty="0" smtClean="0">
              <a:solidFill>
                <a:srgbClr val="00CC99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CC99"/>
                </a:solidFill>
              </a:rPr>
              <a:t>Work </a:t>
            </a:r>
            <a:r>
              <a:rPr lang="en-US" sz="2800" dirty="0">
                <a:solidFill>
                  <a:srgbClr val="00CC99"/>
                </a:solidFill>
              </a:rPr>
              <a:t>output cannot be greater than work input</a:t>
            </a:r>
            <a:r>
              <a:rPr lang="en-US" sz="2800" dirty="0" smtClean="0">
                <a:solidFill>
                  <a:srgbClr val="00CC99"/>
                </a:solidFill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CC99"/>
                </a:solidFill>
              </a:rPr>
              <a:t>Ideal Work: </a:t>
            </a:r>
            <a:r>
              <a:rPr lang="en-US" sz="2800" dirty="0">
                <a:solidFill>
                  <a:srgbClr val="00CC99"/>
                </a:solidFill>
              </a:rPr>
              <a:t/>
            </a:r>
            <a:br>
              <a:rPr lang="en-US" sz="2800" dirty="0">
                <a:solidFill>
                  <a:srgbClr val="00CC99"/>
                </a:solidFill>
              </a:rPr>
            </a:br>
            <a:endParaRPr lang="en-US" sz="2800" dirty="0" smtClean="0">
              <a:solidFill>
                <a:srgbClr val="00CC99"/>
              </a:solidFill>
            </a:endParaRPr>
          </a:p>
          <a:p>
            <a:pPr marL="0" indent="0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CC99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33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rgbClr val="9933FF"/>
                </a:solidFill>
              </a:rPr>
              <a:t>Mechanical Advantage</a:t>
            </a:r>
            <a:r>
              <a:rPr lang="en-US" sz="2800" dirty="0">
                <a:solidFill>
                  <a:srgbClr val="9933FF"/>
                </a:solidFill>
              </a:rPr>
              <a:t> (M.A.)</a:t>
            </a:r>
            <a:r>
              <a:rPr lang="en-US" sz="2800" dirty="0"/>
              <a:t> – the number of times a </a:t>
            </a:r>
            <a:r>
              <a:rPr lang="en-US" sz="2800" dirty="0" smtClean="0"/>
              <a:t>machine ______________ </a:t>
            </a:r>
            <a:r>
              <a:rPr lang="en-US" sz="2800" dirty="0"/>
              <a:t>the </a:t>
            </a:r>
            <a:r>
              <a:rPr lang="en-US" sz="2800" dirty="0" smtClean="0"/>
              <a:t>_________________</a:t>
            </a:r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	</a:t>
            </a:r>
            <a:endParaRPr lang="en-US" sz="2400" baseline="-30000" dirty="0">
              <a:solidFill>
                <a:srgbClr val="9933FF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9933FF"/>
              </a:solidFill>
            </a:endParaRPr>
          </a:p>
          <a:p>
            <a:pPr marL="0" indent="0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66FF66"/>
                </a:solidFill>
              </a:rPr>
              <a:t>Mechanical Advantage = F</a:t>
            </a:r>
            <a:r>
              <a:rPr lang="en-US" baseline="-25000" dirty="0">
                <a:solidFill>
                  <a:srgbClr val="66FF66"/>
                </a:solidFill>
              </a:rPr>
              <a:t>R</a:t>
            </a:r>
            <a:r>
              <a:rPr lang="en-US" dirty="0">
                <a:solidFill>
                  <a:srgbClr val="66FF66"/>
                </a:solidFill>
              </a:rPr>
              <a:t>/F</a:t>
            </a:r>
            <a:r>
              <a:rPr lang="en-US" baseline="-25000" dirty="0">
                <a:solidFill>
                  <a:srgbClr val="66FF66"/>
                </a:solidFill>
              </a:rPr>
              <a:t>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CC99"/>
                </a:solidFill>
              </a:rPr>
              <a:t>M.A. equal to 1</a:t>
            </a:r>
            <a:r>
              <a:rPr lang="en-US" sz="2800" dirty="0"/>
              <a:t>: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machine does not multiply the effort force, it just </a:t>
            </a:r>
            <a:r>
              <a:rPr lang="en-US" sz="2400" dirty="0" smtClean="0"/>
              <a:t>_________ ________________________</a:t>
            </a:r>
            <a:r>
              <a:rPr lang="en-US" sz="2400" dirty="0" smtClean="0"/>
              <a:t> </a:t>
            </a:r>
            <a:r>
              <a:rPr lang="en-US" sz="2400" dirty="0" smtClean="0"/>
              <a:t>of the effort force.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EX: </a:t>
            </a:r>
            <a:endParaRPr lang="en-US" sz="2400" dirty="0"/>
          </a:p>
          <a:p>
            <a:pPr marL="400050" lvl="1" indent="0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FF0066"/>
                </a:solidFill>
              </a:rPr>
              <a:t>M.A. is less </a:t>
            </a:r>
            <a:r>
              <a:rPr lang="en-US" sz="2800" dirty="0">
                <a:solidFill>
                  <a:srgbClr val="FF0066"/>
                </a:solidFill>
              </a:rPr>
              <a:t>than </a:t>
            </a:r>
            <a:r>
              <a:rPr lang="en-US" sz="2800" dirty="0" smtClean="0">
                <a:solidFill>
                  <a:srgbClr val="FF0066"/>
                </a:solidFill>
              </a:rPr>
              <a:t>one</a:t>
            </a:r>
            <a:r>
              <a:rPr lang="en-US" sz="2800" dirty="0"/>
              <a:t>: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machine </a:t>
            </a:r>
            <a:r>
              <a:rPr lang="en-US" sz="2400" dirty="0" smtClean="0"/>
              <a:t>__________________________</a:t>
            </a:r>
            <a:r>
              <a:rPr lang="en-US" sz="2400" dirty="0" smtClean="0"/>
              <a:t> </a:t>
            </a:r>
            <a:r>
              <a:rPr lang="en-US" sz="2400" dirty="0"/>
              <a:t>an object is moved</a:t>
            </a:r>
            <a:r>
              <a:rPr lang="en-US" sz="2400" dirty="0" smtClean="0"/>
              <a:t>.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EX: </a:t>
            </a:r>
            <a:endParaRPr lang="en-US" sz="2400" dirty="0"/>
          </a:p>
          <a:p>
            <a:pPr marL="400050" lvl="1" indent="0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70C0"/>
                </a:solidFill>
              </a:rPr>
              <a:t>M.A. greater </a:t>
            </a:r>
            <a:r>
              <a:rPr lang="en-US" sz="2800" dirty="0">
                <a:solidFill>
                  <a:srgbClr val="0070C0"/>
                </a:solidFill>
              </a:rPr>
              <a:t>than </a:t>
            </a:r>
            <a:r>
              <a:rPr lang="en-US" sz="2800" dirty="0" smtClean="0">
                <a:solidFill>
                  <a:srgbClr val="0070C0"/>
                </a:solidFill>
              </a:rPr>
              <a:t>one</a:t>
            </a:r>
            <a:r>
              <a:rPr lang="en-US" sz="2800" dirty="0" smtClean="0"/>
              <a:t>: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machine </a:t>
            </a:r>
            <a:r>
              <a:rPr lang="en-US" sz="2400" dirty="0" smtClean="0"/>
              <a:t>________________________</a:t>
            </a:r>
            <a:r>
              <a:rPr lang="en-US" sz="2400" dirty="0" smtClean="0"/>
              <a:t>applied </a:t>
            </a:r>
            <a:r>
              <a:rPr lang="en-US" sz="2400" dirty="0"/>
              <a:t>by the person</a:t>
            </a:r>
            <a:r>
              <a:rPr lang="en-US" sz="2400" dirty="0" smtClean="0"/>
              <a:t>.</a:t>
            </a:r>
          </a:p>
          <a:p>
            <a:pPr marL="741363" lvl="1" indent="-341313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EX: 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Mechanical </a:t>
            </a:r>
            <a:r>
              <a:rPr lang="en-US" dirty="0" smtClean="0"/>
              <a:t>Advantage: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0178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435475"/>
          </a:xfrm>
          <a:ln/>
        </p:spPr>
        <p:txBody>
          <a:bodyPr lIns="91440" tIns="45720" rIns="91440" bIns="45720"/>
          <a:lstStyle/>
          <a:p>
            <a:pPr indent="-341313">
              <a:spcBef>
                <a:spcPct val="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600" dirty="0" smtClean="0">
                <a:solidFill>
                  <a:srgbClr val="9966FF"/>
                </a:solidFill>
              </a:rPr>
              <a:t>M.A. =  </a:t>
            </a:r>
            <a:endParaRPr lang="en-US" sz="6600" dirty="0" smtClean="0">
              <a:solidFill>
                <a:srgbClr val="FF0066"/>
              </a:solidFill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600" dirty="0" smtClean="0">
                <a:solidFill>
                  <a:srgbClr val="FF0066"/>
                </a:solidFill>
              </a:rPr>
              <a:t>Ideal </a:t>
            </a:r>
            <a:r>
              <a:rPr lang="en-US" sz="6600" dirty="0">
                <a:solidFill>
                  <a:srgbClr val="FF0066"/>
                </a:solidFill>
              </a:rPr>
              <a:t>M.A. =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600" baseline="-18000" dirty="0">
              <a:solidFill>
                <a:srgbClr val="9966FF"/>
              </a:solidFill>
            </a:endParaRPr>
          </a:p>
          <a:p>
            <a:pPr indent="-341313" eaLnBrk="0" hangingPunct="0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600" baseline="-18000" dirty="0">
              <a:solidFill>
                <a:srgbClr val="99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CC99"/>
                </a:solidFill>
              </a:rPr>
              <a:t>Efficiency of a </a:t>
            </a:r>
            <a:r>
              <a:rPr lang="en-US" b="1" dirty="0" smtClean="0">
                <a:solidFill>
                  <a:srgbClr val="00CC99"/>
                </a:solidFill>
              </a:rPr>
              <a:t>machine:</a:t>
            </a:r>
            <a:endParaRPr lang="en-US" b="1" dirty="0">
              <a:solidFill>
                <a:srgbClr val="00CC99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9999FF"/>
                </a:solidFill>
              </a:rPr>
              <a:t>The comparison of </a:t>
            </a:r>
            <a:r>
              <a:rPr lang="en-US" sz="2800" dirty="0" smtClean="0">
                <a:solidFill>
                  <a:srgbClr val="9999FF"/>
                </a:solidFill>
              </a:rPr>
              <a:t>__________________</a:t>
            </a:r>
            <a:r>
              <a:rPr lang="en-US" sz="2800" dirty="0" smtClean="0">
                <a:solidFill>
                  <a:srgbClr val="9999FF"/>
                </a:solidFill>
              </a:rPr>
              <a:t> </a:t>
            </a:r>
            <a:r>
              <a:rPr lang="en-US" sz="2800" dirty="0">
                <a:solidFill>
                  <a:srgbClr val="9999FF"/>
                </a:solidFill>
              </a:rPr>
              <a:t>to </a:t>
            </a:r>
            <a:r>
              <a:rPr lang="en-US" sz="2800" dirty="0" smtClean="0">
                <a:solidFill>
                  <a:srgbClr val="9999FF"/>
                </a:solidFill>
              </a:rPr>
              <a:t>___________________</a:t>
            </a:r>
            <a:endParaRPr lang="en-US" sz="2800" dirty="0">
              <a:solidFill>
                <a:srgbClr val="9999FF"/>
              </a:solidFill>
            </a:endParaRPr>
          </a:p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Expressed as a </a:t>
            </a:r>
            <a:r>
              <a:rPr lang="en-US" sz="2800" dirty="0" smtClean="0"/>
              <a:t>_______________</a:t>
            </a:r>
            <a:endParaRPr lang="en-US" sz="2800" dirty="0"/>
          </a:p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Can never be greater </a:t>
            </a:r>
            <a:r>
              <a:rPr lang="en-US" sz="2800" dirty="0" smtClean="0"/>
              <a:t>than ___________</a:t>
            </a:r>
            <a:endParaRPr lang="en-US" sz="2800" dirty="0"/>
          </a:p>
          <a:p>
            <a:pPr marL="341313" indent="-341313">
              <a:spcBef>
                <a:spcPts val="700"/>
              </a:spcBef>
              <a:buClr>
                <a:srgbClr val="9999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9999FF"/>
                </a:solidFill>
              </a:rPr>
              <a:t>Ways to increase the efficiency of a machine:</a:t>
            </a:r>
          </a:p>
          <a:p>
            <a:pPr marL="741363" lvl="1" indent="-341313">
              <a:buClr>
                <a:srgbClr val="9999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9999FF"/>
                </a:solidFill>
              </a:rPr>
              <a:t>Reduce _____________________</a:t>
            </a:r>
            <a:endParaRPr lang="en-US" sz="2400" dirty="0"/>
          </a:p>
          <a:p>
            <a:pPr marL="341313" indent="-341313">
              <a:spcBef>
                <a:spcPts val="700"/>
              </a:spcBef>
              <a:buClr>
                <a:srgbClr val="9999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66FF66"/>
                </a:solidFill>
              </a:rPr>
              <a:t>Efficiency of a machine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6699FF"/>
                </a:solidFill>
              </a:rPr>
              <a:t>% Efficiency =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indent="-341313">
              <a:lnSpc>
                <a:spcPct val="90000"/>
              </a:lnSpc>
              <a:spcBef>
                <a:spcPts val="700"/>
              </a:spcBef>
              <a:buClr>
                <a:srgbClr val="6699FF"/>
              </a:buClr>
              <a:buFont typeface="Times New Roman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solidFill>
                  <a:srgbClr val="6699FF"/>
                </a:solidFill>
              </a:rPr>
              <a:t>Example</a:t>
            </a:r>
            <a:r>
              <a:rPr lang="en-US" sz="2800" dirty="0"/>
              <a:t>: What is the efficiency of a machine where work input is 200 J, and work output is 100 J ?</a:t>
            </a:r>
            <a:br>
              <a:rPr lang="en-US" sz="2800" dirty="0"/>
            </a:br>
            <a:r>
              <a:rPr lang="en-US" sz="2800" u="sng" dirty="0">
                <a:solidFill>
                  <a:srgbClr val="6699FF"/>
                </a:solidFill>
              </a:rPr>
              <a:t/>
            </a:r>
            <a:br>
              <a:rPr lang="en-US" sz="2800" u="sng" dirty="0">
                <a:solidFill>
                  <a:srgbClr val="6699FF"/>
                </a:solidFill>
              </a:rPr>
            </a:br>
            <a:endParaRPr lang="en-US" sz="2800" u="sng" dirty="0">
              <a:solidFill>
                <a:srgbClr val="6699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9203</TotalTime>
  <Words>486</Words>
  <Application>Microsoft Office PowerPoint</Application>
  <PresentationFormat>On-screen Show (4:3)</PresentationFormat>
  <Paragraphs>86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10.2  Machines</vt:lpstr>
      <vt:lpstr>Machine: a tool used to ________________. </vt:lpstr>
      <vt:lpstr>Terms and Equations</vt:lpstr>
      <vt:lpstr>PowerPoint Presentation</vt:lpstr>
      <vt:lpstr>Machines</vt:lpstr>
      <vt:lpstr>Mechanical Advantage = FR/FE</vt:lpstr>
      <vt:lpstr>Mechanical Advantage:</vt:lpstr>
      <vt:lpstr>Efficiency of a machine:</vt:lpstr>
      <vt:lpstr>Efficiency of a machine</vt:lpstr>
      <vt:lpstr>Compound Machine</vt:lpstr>
      <vt:lpstr>Lever</vt:lpstr>
      <vt:lpstr>1st Class lever</vt:lpstr>
      <vt:lpstr>2nd Class lever</vt:lpstr>
      <vt:lpstr>3rd Class Lever</vt:lpstr>
      <vt:lpstr>Inclined Plane </vt:lpstr>
      <vt:lpstr>Screw </vt:lpstr>
      <vt:lpstr>Wedge</vt:lpstr>
      <vt:lpstr>Pulley System</vt:lpstr>
      <vt:lpstr>PowerPoint Presentation</vt:lpstr>
      <vt:lpstr>Wheel and axle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Each one makes work easier to do by providing some trade-off between the force applied and the distance over which the force is applied.</dc:title>
  <dc:creator>Tim Gieschen</dc:creator>
  <cp:lastModifiedBy>Alissa Myers</cp:lastModifiedBy>
  <cp:revision>38</cp:revision>
  <cp:lastPrinted>1601-01-01T00:00:00Z</cp:lastPrinted>
  <dcterms:created xsi:type="dcterms:W3CDTF">2006-01-19T14:17:57Z</dcterms:created>
  <dcterms:modified xsi:type="dcterms:W3CDTF">2016-04-15T18:00:30Z</dcterms:modified>
</cp:coreProperties>
</file>